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65" r:id="rId4"/>
    <p:sldId id="257" r:id="rId5"/>
    <p:sldId id="281" r:id="rId6"/>
    <p:sldId id="282" r:id="rId7"/>
    <p:sldId id="283" r:id="rId8"/>
    <p:sldId id="284" r:id="rId9"/>
    <p:sldId id="291" r:id="rId10"/>
    <p:sldId id="292" r:id="rId11"/>
    <p:sldId id="260" r:id="rId12"/>
    <p:sldId id="286" r:id="rId13"/>
    <p:sldId id="287" r:id="rId14"/>
    <p:sldId id="288" r:id="rId15"/>
    <p:sldId id="289" r:id="rId16"/>
    <p:sldId id="290" r:id="rId17"/>
    <p:sldId id="264" r:id="rId18"/>
    <p:sldId id="267" r:id="rId19"/>
    <p:sldId id="269" r:id="rId20"/>
    <p:sldId id="278" r:id="rId21"/>
  </p:sldIdLst>
  <p:sldSz cx="18288000" cy="10287000"/>
  <p:notesSz cx="6858000" cy="9144000"/>
  <p:embeddedFontLst>
    <p:embeddedFont>
      <p:font typeface="Nunito Light" pitchFamily="2" charset="0"/>
      <p:regular r:id="rId23"/>
      <p:bold r:id="rId24"/>
      <p:italic r:id="rId25"/>
      <p:boldItalic r:id="rId26"/>
    </p:embeddedFont>
    <p:embeddedFont>
      <p:font typeface="Nunito Sans" pitchFamily="2" charset="0"/>
      <p:regular r:id="rId27"/>
      <p:bold r:id="rId28"/>
      <p:italic r:id="rId29"/>
      <p:boldItalic r:id="rId30"/>
    </p:embeddedFont>
    <p:embeddedFont>
      <p:font typeface="Nunito Sans Black" pitchFamily="2" charset="0"/>
      <p:bold r:id="rId31"/>
      <p:boldItalic r:id="rId32"/>
    </p:embeddedFont>
    <p:embeddedFont>
      <p:font typeface="Nunito Sans ExtraLight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3072" autoAdjust="0"/>
  </p:normalViewPr>
  <p:slideViewPr>
    <p:cSldViewPr snapToGrid="0">
      <p:cViewPr varScale="1">
        <p:scale>
          <a:sx n="51" d="100"/>
          <a:sy n="51" d="100"/>
        </p:scale>
        <p:origin x="65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E2A7BB73-47D9-6153-E601-A4DEB9A0E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853505C8-2E76-730D-6013-05A9DE3714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1F61EAFB-A9A4-9AF3-A057-4560C763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598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B840EBF-A266-1D10-12EA-20ADB946D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31EBECC4-EEB8-C5BC-E14A-47FFDADE83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1E534F76-FFA3-76CD-A45A-A135E7DD5D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616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6E244B2-0DF5-4F92-FF7C-C4CE7E4F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A3E52714-21A0-5BAC-5337-F9A8EC736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A4651B71-B168-E884-7912-4D03F0788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44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0063A73A-E559-FD2A-2DD2-183AC0B9F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42A787EE-192C-4295-F52A-B550F7DF5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B5E1C092-7951-FEAF-8B61-65E20F88E9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046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9B2BD1F5-99DF-D80B-4E79-2388B5F68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20A6337-4CE5-2A53-E44C-6DEDBB5A2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209DD5F4-6BF1-D434-4A11-D612C573F9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073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6557C7A0-4E64-C1F7-88A4-DF326013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1722B16-4895-4ED9-835B-85EF4977C3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1B802512-5A89-610E-0539-3AB0DFD8D6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6588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A34B934B-1E43-C52E-A25B-639CA1782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EB0EA3A-C299-4E30-BD67-78F922970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A26EAEB1-4B42-3024-BEEF-4E676758B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86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5272481-BBBE-D572-C4BD-1FA75580B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93A390DE-8B67-655D-9115-1A8E64608A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B124AB0F-6D16-C67B-D83D-162AD06E38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714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620289AA-239A-D10B-6D56-30946C7AA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AD5DCE74-C192-1E1D-CEAD-11D7F149D5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D1E8915B-2F17-0C98-3B8A-4149996CF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17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ED18764F-096C-936A-5BDF-DF724B67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1D301118-F7E9-74FC-7B1B-1866460F3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2BE3139F-DB63-E918-223D-BDD6E6BB5F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28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52ECAAB4-534C-F147-B9E0-A1EFEA324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43BDE3AF-AE22-CD68-B032-45C959D31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391AECDB-A8A2-D71D-5FAE-C1619989C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5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11.jpe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1.jpe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1.jpe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971623"/>
            <a:chOff x="0" y="19050"/>
            <a:chExt cx="12193268" cy="6628830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2214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 err="1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AarogyaMitra</a:t>
              </a: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 AI</a:t>
              </a:r>
              <a:endParaRPr lang="en-US" dirty="0"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7" y="6040107"/>
              <a:ext cx="5267416" cy="607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16" b="0" i="0" u="none" strike="noStrike" cap="none" dirty="0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2025</a:t>
              </a: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F501B9-EBCB-8FF3-1F0F-26EFFFEB59DF}"/>
              </a:ext>
            </a:extLst>
          </p:cNvPr>
          <p:cNvSpPr txBox="1"/>
          <p:nvPr/>
        </p:nvSpPr>
        <p:spPr>
          <a:xfrm>
            <a:off x="5387525" y="5022075"/>
            <a:ext cx="7330190" cy="182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9005"/>
              </a:lnSpc>
            </a:pPr>
            <a:r>
              <a:rPr lang="en-US" sz="3200" dirty="0" err="1">
                <a:solidFill>
                  <a:srgbClr val="171616"/>
                </a:solidFill>
                <a:latin typeface="Nunito Sans ExtraLight"/>
              </a:rPr>
              <a:t>AarogyaMitra</a:t>
            </a:r>
            <a:r>
              <a:rPr lang="en-US" sz="3200" dirty="0">
                <a:solidFill>
                  <a:srgbClr val="171616"/>
                </a:solidFill>
                <a:latin typeface="Nunito Sans ExtraLight"/>
              </a:rPr>
              <a:t> AI – Your Voice-First GenAI Companion for Health Diagnosis &amp; Insurance Literacy</a:t>
            </a:r>
            <a:endParaRPr lang="en-IN" sz="3200" dirty="0">
              <a:solidFill>
                <a:srgbClr val="171616"/>
              </a:solidFill>
              <a:latin typeface="Nunito Sans Extra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DE0FC-0184-7E8B-A555-56C52233DA3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18" y="1350201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D9B0D6EA-D4E6-B694-7D39-C6BA7D2A0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293794A1-9148-2F4F-25FE-E9CA86A094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3968596F-B06E-2195-4049-68EE2FD54D59}"/>
              </a:ext>
            </a:extLst>
          </p:cNvPr>
          <p:cNvSpPr txBox="1"/>
          <p:nvPr/>
        </p:nvSpPr>
        <p:spPr>
          <a:xfrm>
            <a:off x="1902764" y="2100695"/>
            <a:ext cx="5018927" cy="775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Feature 5 – </a:t>
            </a:r>
            <a:endParaRPr lang="en-US" sz="5999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sym typeface="Nunito Light"/>
              </a:rPr>
              <a:t>Centralized Admin Portal &amp;  Evaluation and Feedback Cycle</a:t>
            </a:r>
            <a:endParaRPr dirty="0"/>
          </a:p>
        </p:txBody>
      </p:sp>
      <p:sp>
        <p:nvSpPr>
          <p:cNvPr id="106" name="Google Shape;106;p14">
            <a:extLst>
              <a:ext uri="{FF2B5EF4-FFF2-40B4-BE49-F238E27FC236}">
                <a16:creationId xmlns:a16="http://schemas.microsoft.com/office/drawing/2014/main" id="{A625EF22-6B83-187E-1CAA-581B639DE643}"/>
              </a:ext>
            </a:extLst>
          </p:cNvPr>
          <p:cNvSpPr txBox="1"/>
          <p:nvPr/>
        </p:nvSpPr>
        <p:spPr>
          <a:xfrm>
            <a:off x="8131049" y="1645516"/>
            <a:ext cx="8739281" cy="542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The Platform owners uploads all health insurance portal help document as soon as they are updated in respective insurers portal.</a:t>
            </a:r>
            <a:endParaRPr lang="en-US"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Through a Centralized Dashboard they monitor the critical business statistics to measure the benefit realized by the end users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To get the intelligent insights when there are negative statistics w.r.t user metrics for a hospital and take corrective actions accordingly</a:t>
            </a:r>
            <a:endParaRPr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D6BEFEAC-7A7F-0776-526D-490024AB27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1A308A05-1380-51A4-28A2-8CFEEA38AF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E57A25C4-8102-2D8D-2699-44D33F7E86D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91E7F814-B2DB-8014-39B4-140DA39FEBE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D3414-830B-EE51-9D07-D10A23632E69}"/>
              </a:ext>
            </a:extLst>
          </p:cNvPr>
          <p:cNvSpPr txBox="1"/>
          <p:nvPr/>
        </p:nvSpPr>
        <p:spPr>
          <a:xfrm>
            <a:off x="7253357" y="7069128"/>
            <a:ext cx="10702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Continuous Platform Monitoring and Customer Feedback</a:t>
            </a:r>
            <a:br>
              <a:rPr lang="en-US" sz="3600" dirty="0"/>
            </a:br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Dissemination of information w.r.t Claim Filing as soon there are any changes in insurers portal for filing claim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CA524-533B-CBE8-7C35-1E78775883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72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1047371" y="2461511"/>
            <a:ext cx="5608462" cy="387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Technology Stack (Fully Open Source)</a:t>
            </a:r>
            <a:endParaRPr dirty="0"/>
          </a:p>
        </p:txBody>
      </p:sp>
      <p:sp>
        <p:nvSpPr>
          <p:cNvPr id="2" name="Google Shape;106;p14">
            <a:extLst>
              <a:ext uri="{FF2B5EF4-FFF2-40B4-BE49-F238E27FC236}">
                <a16:creationId xmlns:a16="http://schemas.microsoft.com/office/drawing/2014/main" id="{DB21981D-17C7-025D-187F-6AE24AE13AC2}"/>
              </a:ext>
            </a:extLst>
          </p:cNvPr>
          <p:cNvSpPr txBox="1"/>
          <p:nvPr/>
        </p:nvSpPr>
        <p:spPr>
          <a:xfrm>
            <a:off x="6412628" y="619502"/>
            <a:ext cx="9339676" cy="784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Frontend: </a:t>
            </a:r>
            <a:r>
              <a:rPr lang="en-US" sz="28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Streamlit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 (Open Source)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Backend: Python, </a:t>
            </a:r>
            <a:r>
              <a:rPr lang="en-US" sz="28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FastAPI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, </a:t>
            </a:r>
            <a:r>
              <a:rPr lang="en-US" sz="28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LangChain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, (Open Source)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GenAI Models: Grok (LLMA3.1 and Mistral)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OCR: Tesseract, (Open Source)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Speech-to-Text: Whisper by OpenAI (Free + Open Source)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Translation Layer: IndicTrans2 or </a:t>
            </a:r>
            <a:r>
              <a:rPr lang="en-US" sz="28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MarianMT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 (Open Source)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Vector DB: FAISS (Open Source)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Document Parsing: </a:t>
            </a:r>
            <a:r>
              <a:rPr lang="en-US" sz="28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PyMuPDF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, </a:t>
            </a:r>
            <a:r>
              <a:rPr lang="en-US" sz="28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pdfminer.six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 (Open Source)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RAG Layer: </a:t>
            </a:r>
            <a:r>
              <a:rPr lang="en-US" sz="28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LangChain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 using local embeddings on IRDAI policy PDFs</a:t>
            </a:r>
            <a:endParaRPr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2C20-C104-EAAB-56F1-6E401711DA5D}"/>
              </a:ext>
            </a:extLst>
          </p:cNvPr>
          <p:cNvSpPr txBox="1"/>
          <p:nvPr/>
        </p:nvSpPr>
        <p:spPr>
          <a:xfrm>
            <a:off x="4764990" y="9051841"/>
            <a:ext cx="10702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No paid APIs required</a:t>
            </a:r>
            <a:br>
              <a:rPr lang="en-US" sz="3600" dirty="0"/>
            </a:br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Lightweight, local deployment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E0ECF-1BCD-946F-F766-9EDD3F2D3D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918D754-5ABD-3E81-F28F-DF614F47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0857FFD4-1AAB-3CB6-E2F5-FAD702581F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AD3D306-90B6-D608-8767-6EAFD86C24B3}"/>
              </a:ext>
            </a:extLst>
          </p:cNvPr>
          <p:cNvSpPr txBox="1"/>
          <p:nvPr/>
        </p:nvSpPr>
        <p:spPr>
          <a:xfrm>
            <a:off x="1902764" y="2100695"/>
            <a:ext cx="5018927" cy="387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Market Impact &amp; Buyers of this Platform</a:t>
            </a:r>
            <a:endParaRPr dirty="0"/>
          </a:p>
        </p:txBody>
      </p:sp>
      <p:sp>
        <p:nvSpPr>
          <p:cNvPr id="106" name="Google Shape;106;p14">
            <a:extLst>
              <a:ext uri="{FF2B5EF4-FFF2-40B4-BE49-F238E27FC236}">
                <a16:creationId xmlns:a16="http://schemas.microsoft.com/office/drawing/2014/main" id="{4B2ADBB8-7BB5-DE63-E2E2-54FAE76E99F6}"/>
              </a:ext>
            </a:extLst>
          </p:cNvPr>
          <p:cNvSpPr txBox="1"/>
          <p:nvPr/>
        </p:nvSpPr>
        <p:spPr>
          <a:xfrm>
            <a:off x="7645955" y="840752"/>
            <a:ext cx="8739281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Primary Buyers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: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Insurance companies (Star Health, Niva Bupa, Aditya Birla Health)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TPAs &amp; Brokers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Ayushman Bharat / PM-JAY / State Health Missions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R="0" lvl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Why they’ll buy: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Reduces rejected claims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Increases customer literacy and trust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Enables policy stickiness and digital engagement</a:t>
            </a:r>
            <a:endParaRPr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62078E7F-E00F-89F2-23D6-A8F19E9A63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769E7274-6844-5550-876E-F65CA07A15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5910EB00-4284-67BC-2434-E9D304C294D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05D2B1C5-245B-1999-CF67-27A45E84CE0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39E0C-849F-892A-57D4-731F27559501}"/>
              </a:ext>
            </a:extLst>
          </p:cNvPr>
          <p:cNvSpPr txBox="1"/>
          <p:nvPr/>
        </p:nvSpPr>
        <p:spPr>
          <a:xfrm>
            <a:off x="6131868" y="6996587"/>
            <a:ext cx="10702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b="1" dirty="0">
                <a:solidFill>
                  <a:srgbClr val="171616"/>
                </a:solidFill>
                <a:latin typeface="Nunito Light"/>
              </a:rPr>
              <a:t>TAM (Total Addressable Market):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₹50,000+ Cr Indian Health Insurance industry growing at 18% CAGR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2AE71-59B4-634D-BE12-1E3B8F1DAE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41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E675FCDA-3147-8243-BFF7-4AFCA0A28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45A91F6C-DB5A-8EA9-D37B-17094942DF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46AD845C-44B5-F547-AD96-FD0320B949AE}"/>
              </a:ext>
            </a:extLst>
          </p:cNvPr>
          <p:cNvSpPr txBox="1"/>
          <p:nvPr/>
        </p:nvSpPr>
        <p:spPr>
          <a:xfrm>
            <a:off x="914839" y="3105915"/>
            <a:ext cx="5018927" cy="25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Competitor Landscape</a:t>
            </a:r>
            <a:endParaRPr dirty="0"/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9F8CFAB8-F9D5-7394-7272-A84E264F32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42BF6FEA-C623-92A7-DA6B-E8C372DA915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AA1D367A-CCB7-7FEA-8B86-550BAAF104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0BD686C8-5F86-2424-F1AC-D198FDAE83D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66C18-6BA8-256B-FF66-3326DB339EF5}"/>
              </a:ext>
            </a:extLst>
          </p:cNvPr>
          <p:cNvSpPr txBox="1"/>
          <p:nvPr/>
        </p:nvSpPr>
        <p:spPr>
          <a:xfrm>
            <a:off x="6350615" y="8129214"/>
            <a:ext cx="10702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b="1" dirty="0">
                <a:solidFill>
                  <a:srgbClr val="171616"/>
                </a:solidFill>
                <a:latin typeface="Nunito Light"/>
              </a:rPr>
              <a:t>TAM (Total Addressable Market):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₹50,000+ Cr Indian Health Insurance industry growing at 18% CAGR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81BE7C-6788-4FDE-A212-C87B18F71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6204"/>
              </p:ext>
            </p:extLst>
          </p:nvPr>
        </p:nvGraphicFramePr>
        <p:xfrm>
          <a:off x="6655633" y="2393272"/>
          <a:ext cx="9983449" cy="4805274"/>
        </p:xfrm>
        <a:graphic>
          <a:graphicData uri="http://schemas.openxmlformats.org/drawingml/2006/table">
            <a:tbl>
              <a:tblPr/>
              <a:tblGrid>
                <a:gridCol w="1426207">
                  <a:extLst>
                    <a:ext uri="{9D8B030D-6E8A-4147-A177-3AD203B41FA5}">
                      <a16:colId xmlns:a16="http://schemas.microsoft.com/office/drawing/2014/main" val="988527008"/>
                    </a:ext>
                  </a:extLst>
                </a:gridCol>
                <a:gridCol w="1426207">
                  <a:extLst>
                    <a:ext uri="{9D8B030D-6E8A-4147-A177-3AD203B41FA5}">
                      <a16:colId xmlns:a16="http://schemas.microsoft.com/office/drawing/2014/main" val="2905513291"/>
                    </a:ext>
                  </a:extLst>
                </a:gridCol>
                <a:gridCol w="1426207">
                  <a:extLst>
                    <a:ext uri="{9D8B030D-6E8A-4147-A177-3AD203B41FA5}">
                      <a16:colId xmlns:a16="http://schemas.microsoft.com/office/drawing/2014/main" val="4081777802"/>
                    </a:ext>
                  </a:extLst>
                </a:gridCol>
                <a:gridCol w="1426207">
                  <a:extLst>
                    <a:ext uri="{9D8B030D-6E8A-4147-A177-3AD203B41FA5}">
                      <a16:colId xmlns:a16="http://schemas.microsoft.com/office/drawing/2014/main" val="3602410122"/>
                    </a:ext>
                  </a:extLst>
                </a:gridCol>
                <a:gridCol w="1426207">
                  <a:extLst>
                    <a:ext uri="{9D8B030D-6E8A-4147-A177-3AD203B41FA5}">
                      <a16:colId xmlns:a16="http://schemas.microsoft.com/office/drawing/2014/main" val="3707940410"/>
                    </a:ext>
                  </a:extLst>
                </a:gridCol>
                <a:gridCol w="1426207">
                  <a:extLst>
                    <a:ext uri="{9D8B030D-6E8A-4147-A177-3AD203B41FA5}">
                      <a16:colId xmlns:a16="http://schemas.microsoft.com/office/drawing/2014/main" val="2948517011"/>
                    </a:ext>
                  </a:extLst>
                </a:gridCol>
                <a:gridCol w="1426207">
                  <a:extLst>
                    <a:ext uri="{9D8B030D-6E8A-4147-A177-3AD203B41FA5}">
                      <a16:colId xmlns:a16="http://schemas.microsoft.com/office/drawing/2014/main" val="882911917"/>
                    </a:ext>
                  </a:extLst>
                </a:gridCol>
              </a:tblGrid>
              <a:tr h="825148">
                <a:tc>
                  <a:txBody>
                    <a:bodyPr/>
                    <a:lstStyle/>
                    <a:p>
                      <a:r>
                        <a:rPr lang="en-IN" sz="1800" b="1" i="0" u="none" strike="noStrike" cap="none" dirty="0">
                          <a:solidFill>
                            <a:srgbClr val="002060"/>
                          </a:solidFill>
                          <a:latin typeface="Nunito Light"/>
                          <a:cs typeface="Arial"/>
                          <a:sym typeface="Arial"/>
                        </a:rPr>
                        <a:t>Platform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cap="none">
                          <a:solidFill>
                            <a:srgbClr val="002060"/>
                          </a:solidFill>
                          <a:latin typeface="Nunito Light"/>
                          <a:cs typeface="Arial"/>
                          <a:sym typeface="Arial"/>
                        </a:rPr>
                        <a:t>Focus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cap="none">
                          <a:solidFill>
                            <a:srgbClr val="002060"/>
                          </a:solidFill>
                          <a:latin typeface="Nunito Light"/>
                          <a:cs typeface="Arial"/>
                          <a:sym typeface="Arial"/>
                        </a:rPr>
                        <a:t>GenAI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cap="none">
                          <a:solidFill>
                            <a:srgbClr val="002060"/>
                          </a:solidFill>
                          <a:latin typeface="Nunito Light"/>
                          <a:cs typeface="Arial"/>
                          <a:sym typeface="Arial"/>
                        </a:rPr>
                        <a:t>Voice/Local Language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cap="none">
                          <a:solidFill>
                            <a:srgbClr val="002060"/>
                          </a:solidFill>
                          <a:latin typeface="Nunito Light"/>
                          <a:cs typeface="Arial"/>
                          <a:sym typeface="Arial"/>
                        </a:rPr>
                        <a:t>Policy Integration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cap="none">
                          <a:solidFill>
                            <a:srgbClr val="002060"/>
                          </a:solidFill>
                          <a:latin typeface="Nunito Light"/>
                          <a:cs typeface="Arial"/>
                          <a:sym typeface="Arial"/>
                        </a:rPr>
                        <a:t>Open 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cap="none" dirty="0">
                          <a:solidFill>
                            <a:srgbClr val="002060"/>
                          </a:solidFill>
                          <a:latin typeface="Nunito Light"/>
                          <a:cs typeface="Arial"/>
                          <a:sym typeface="Arial"/>
                        </a:rPr>
                        <a:t>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594634"/>
                  </a:ext>
                </a:extLst>
              </a:tr>
              <a:tr h="825148"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 err="1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PlumHQ</a:t>
                      </a:r>
                      <a:endParaRPr lang="en-IN" sz="1800" b="0" i="0" u="none" strike="noStrike" cap="none" dirty="0">
                        <a:solidFill>
                          <a:srgbClr val="171616"/>
                        </a:solidFill>
                        <a:latin typeface="Nunito Light"/>
                        <a:cs typeface="Arial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B2B Group Insurance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Limited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Paid SaaS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518244"/>
                  </a:ext>
                </a:extLst>
              </a:tr>
              <a:tr h="825148"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Digit Insurance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App-based insurance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Limited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Paid SaaS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246421"/>
                  </a:ext>
                </a:extLst>
              </a:tr>
              <a:tr h="1164915"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HealthPlix, DocsApp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Doctor-patient diagnosis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✅ (basic)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Paid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273547"/>
                  </a:ext>
                </a:extLst>
              </a:tr>
              <a:tr h="1164915"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AarogyaMitra 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Diagnosis + Insurance awareness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✅ Advanced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✅ Multilingual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✅ Deep IRDAI RAG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rgbClr val="171616"/>
                          </a:solidFill>
                          <a:latin typeface="Nunito Light"/>
                          <a:cs typeface="Arial"/>
                          <a:sym typeface="Arial"/>
                        </a:rPr>
                        <a:t>Free/Open 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189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22B02B-5C82-686E-E639-317628FBE1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381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BF7A15A0-2679-E593-6302-26ABFD648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A6E99903-903E-7AE8-EE57-A64E1127FC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8E5B7390-60D2-1434-D593-3BDE81336A5F}"/>
              </a:ext>
            </a:extLst>
          </p:cNvPr>
          <p:cNvSpPr txBox="1"/>
          <p:nvPr/>
        </p:nvSpPr>
        <p:spPr>
          <a:xfrm>
            <a:off x="914839" y="3105915"/>
            <a:ext cx="5018927" cy="516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Pricing &amp; GTM Strategy for the Platform Owners</a:t>
            </a:r>
            <a:endParaRPr dirty="0"/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F9841ABF-9E24-38B4-6B29-2DBFFDB2BA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40A90359-59E3-F59D-E3A7-AAAFD0523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7D23E307-4C7B-F519-898E-562E6996713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4ABD4376-2D9C-EF86-D5BF-5D98D313111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43BAA-757E-D7AC-9B8F-EE704020E5C6}"/>
              </a:ext>
            </a:extLst>
          </p:cNvPr>
          <p:cNvSpPr txBox="1"/>
          <p:nvPr/>
        </p:nvSpPr>
        <p:spPr>
          <a:xfrm>
            <a:off x="5783900" y="6527930"/>
            <a:ext cx="125041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b="1" dirty="0">
                <a:solidFill>
                  <a:srgbClr val="171616"/>
                </a:solidFill>
                <a:latin typeface="Nunito Light"/>
              </a:rPr>
              <a:t>Revenue Potential: </a:t>
            </a:r>
          </a:p>
          <a:p>
            <a:r>
              <a:rPr lang="fr-FR" sz="2800" dirty="0">
                <a:solidFill>
                  <a:srgbClr val="171616"/>
                </a:solidFill>
                <a:latin typeface="Nunito Light"/>
              </a:rPr>
              <a:t>10 </a:t>
            </a:r>
            <a:r>
              <a:rPr lang="fr-FR" sz="2800" dirty="0" err="1">
                <a:solidFill>
                  <a:srgbClr val="171616"/>
                </a:solidFill>
                <a:latin typeface="Nunito Light"/>
              </a:rPr>
              <a:t>insurance</a:t>
            </a:r>
            <a:r>
              <a:rPr lang="fr-FR" sz="2800" dirty="0">
                <a:solidFill>
                  <a:srgbClr val="171616"/>
                </a:solidFill>
                <a:latin typeface="Nunito Light"/>
              </a:rPr>
              <a:t> clients × ₹5L </a:t>
            </a:r>
            <a:r>
              <a:rPr lang="fr-FR" sz="2800" dirty="0" err="1">
                <a:solidFill>
                  <a:srgbClr val="171616"/>
                </a:solidFill>
                <a:latin typeface="Nunito Light"/>
              </a:rPr>
              <a:t>integration</a:t>
            </a:r>
            <a:r>
              <a:rPr lang="fr-FR" sz="2800" dirty="0">
                <a:solidFill>
                  <a:srgbClr val="171616"/>
                </a:solidFill>
                <a:latin typeface="Nunito Light"/>
              </a:rPr>
              <a:t> = ₹50L</a:t>
            </a:r>
          </a:p>
          <a:p>
            <a:r>
              <a:rPr lang="en-US" sz="2800" dirty="0">
                <a:solidFill>
                  <a:srgbClr val="171616"/>
                </a:solidFill>
                <a:latin typeface="Nunito Light"/>
              </a:rPr>
              <a:t>1L active users × ₹99/month = ₹99L/month = ₹11.8Cr/year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6019E-6D2A-E7F1-D531-8B82986E1CDE}"/>
              </a:ext>
            </a:extLst>
          </p:cNvPr>
          <p:cNvSpPr txBox="1"/>
          <p:nvPr/>
        </p:nvSpPr>
        <p:spPr>
          <a:xfrm>
            <a:off x="7345680" y="1936298"/>
            <a:ext cx="72725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171616"/>
                </a:solidFill>
                <a:latin typeface="Nunito Light"/>
              </a:rPr>
              <a:t>Open Source Edition: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171616"/>
                </a:solidFill>
                <a:latin typeface="Nunito Light"/>
              </a:rPr>
              <a:t>Free to use for developers, TPAs, and health-tech innovators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171616"/>
                </a:solidFill>
                <a:latin typeface="Nunito Light"/>
              </a:rPr>
              <a:t>SaaS Edition (Optional): ₹99/month/user for insurance companies with branded policy integration, analytics, and voice hosting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171616"/>
                </a:solidFill>
                <a:latin typeface="Nunito Light"/>
              </a:rPr>
              <a:t>Custom Integration: ₹2–5 L per org for custom IRDAI rule ingestion + multilingual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FC863-D80F-F73D-A7AC-FCD918AAFA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316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A5BF971-F980-DD82-34AA-2D6C7C81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BBADC1AE-875A-B7D0-FEA5-5BA59A61C9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28827C32-A684-B997-36DD-AB2FE35D6386}"/>
              </a:ext>
            </a:extLst>
          </p:cNvPr>
          <p:cNvSpPr txBox="1"/>
          <p:nvPr/>
        </p:nvSpPr>
        <p:spPr>
          <a:xfrm>
            <a:off x="914839" y="3105915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Why Now?</a:t>
            </a:r>
            <a:endParaRPr dirty="0"/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1320CC76-328D-9DF7-076D-F5EE69CE6A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D243683D-0175-2693-4A3A-07B1537173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8ECC5145-E03F-98C8-08F8-6F7B15954A6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ABD6663C-5453-427C-4E7D-712126D820E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A8BA54-F826-EEE2-CEBA-9BA8A24FB70A}"/>
              </a:ext>
            </a:extLst>
          </p:cNvPr>
          <p:cNvSpPr txBox="1"/>
          <p:nvPr/>
        </p:nvSpPr>
        <p:spPr>
          <a:xfrm>
            <a:off x="6848605" y="2117087"/>
            <a:ext cx="8458200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</a:rPr>
              <a:t>IRDAI push for paperless, inclusive claims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</a:rPr>
              <a:t>GenAI now powerful enough to interpret and simplify policy docs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</a:rPr>
              <a:t>Digital health records &amp; wearables growing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</a:rPr>
              <a:t>2025: Year of GenAI-powered Bharat assistants</a:t>
            </a:r>
            <a:endParaRPr lang="en-IN" sz="2800" dirty="0">
              <a:solidFill>
                <a:srgbClr val="171616"/>
              </a:solidFill>
              <a:latin typeface="Nuni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1AF44-042B-CC6C-2221-AAC70DE0C8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69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21C21485-326F-7116-3C8B-7DE70DA80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C751B67C-3BFA-07E7-7596-548B24820B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303F7AA6-51B1-38FE-FEE6-AD82D36E4893}"/>
              </a:ext>
            </a:extLst>
          </p:cNvPr>
          <p:cNvSpPr txBox="1"/>
          <p:nvPr/>
        </p:nvSpPr>
        <p:spPr>
          <a:xfrm>
            <a:off x="914839" y="3105915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Call to Action</a:t>
            </a:r>
            <a:endParaRPr dirty="0"/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3CEBD7B8-F827-085D-B182-7FFAB6F141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6FC73670-BB72-3FBD-B8DB-277EEAFE18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B8A8D81E-1C60-D505-52AA-D20CEC7DD8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2EFF06ED-30E8-909F-1B7C-6A4D4F41886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AF00B1-EB6B-8005-305B-7534C7CC7743}"/>
              </a:ext>
            </a:extLst>
          </p:cNvPr>
          <p:cNvSpPr txBox="1"/>
          <p:nvPr/>
        </p:nvSpPr>
        <p:spPr>
          <a:xfrm>
            <a:off x="6848605" y="2117087"/>
            <a:ext cx="8458200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</a:rPr>
              <a:t>Let’s demo the future of diagnosis + insurance in one tool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171616"/>
                </a:solidFill>
                <a:latin typeface="Nunito Light"/>
              </a:rPr>
              <a:t>Build </a:t>
            </a:r>
            <a:r>
              <a:rPr lang="en-US" sz="2800" dirty="0" err="1">
                <a:solidFill>
                  <a:srgbClr val="171616"/>
                </a:solidFill>
                <a:latin typeface="Nunito Light"/>
              </a:rPr>
              <a:t>AarogyaMitra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 AI in 24 hours with: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71616"/>
              </a:solidFill>
              <a:latin typeface="Nunito 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</a:rPr>
              <a:t>Sample insurer PDFs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</a:rPr>
              <a:t>Prescriptions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</a:rPr>
              <a:t>Voice inputs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solidFill>
                <a:srgbClr val="171616"/>
              </a:solidFill>
              <a:latin typeface="Nuni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B5BDE3-2B43-C8E2-E6CA-A4365DA1756D}"/>
              </a:ext>
            </a:extLst>
          </p:cNvPr>
          <p:cNvSpPr txBox="1"/>
          <p:nvPr/>
        </p:nvSpPr>
        <p:spPr>
          <a:xfrm>
            <a:off x="4825655" y="7352450"/>
            <a:ext cx="1250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b="1" dirty="0">
                <a:solidFill>
                  <a:srgbClr val="171616"/>
                </a:solidFill>
                <a:latin typeface="Nunito Light"/>
              </a:rPr>
              <a:t>Built for India. Built for impact. Powered by GenAI.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D4FCF-F200-466E-8F26-17EF20F238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553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781052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-481167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748255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491629">
            <a:off x="351041" y="8297700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-5139647"/>
            <a:ext cx="16230600" cy="7567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1"/>
          <p:cNvGrpSpPr/>
          <p:nvPr/>
        </p:nvGrpSpPr>
        <p:grpSpPr>
          <a:xfrm>
            <a:off x="5047532" y="1326145"/>
            <a:ext cx="8544379" cy="9426914"/>
            <a:chOff x="0" y="-104775"/>
            <a:chExt cx="11392505" cy="12569221"/>
          </a:xfrm>
        </p:grpSpPr>
        <p:sp>
          <p:nvSpPr>
            <p:cNvPr id="227" name="Google Shape;227;p21"/>
            <p:cNvSpPr txBox="1"/>
            <p:nvPr/>
          </p:nvSpPr>
          <p:spPr>
            <a:xfrm>
              <a:off x="0" y="-104775"/>
              <a:ext cx="10652286" cy="12063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"True healthcare is not just about treating illness, but empowering people to understand their well-being."— Dr. Devi Shetty </a:t>
              </a:r>
              <a:endParaRPr dirty="0"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740219" y="11890186"/>
              <a:ext cx="10652286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Renowned Indian cardiac surgeon and healthcare entrepreneur</a:t>
              </a:r>
              <a:endParaRPr dirty="0"/>
            </a:p>
          </p:txBody>
        </p:sp>
      </p:grpSp>
      <p:pic>
        <p:nvPicPr>
          <p:cNvPr id="229" name="Google Shape;22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278404" y="51435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21430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75225" y="4333131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5278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-223852" y="304876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037012">
            <a:off x="14781553" y="575312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63350" y="555774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4BF29F-51CA-613D-F30A-4E9166EA35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4878187"/>
            <a:chOff x="0" y="-28575"/>
            <a:chExt cx="9342290" cy="6504250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2214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Demo</a:t>
              </a:r>
              <a:endParaRPr dirty="0"/>
            </a:p>
          </p:txBody>
        </p:sp>
        <p:sp>
          <p:nvSpPr>
            <p:cNvPr id="283" name="Google Shape;283;p24"/>
            <p:cNvSpPr txBox="1"/>
            <p:nvPr/>
          </p:nvSpPr>
          <p:spPr>
            <a:xfrm>
              <a:off x="1053187" y="4752895"/>
              <a:ext cx="7235915" cy="1722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AarogyaMitra</a:t>
              </a: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AI – Your Voice-First GenAI Companion for Health Diagnosis &amp; Insurance Literacy</a:t>
              </a:r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02.</a:t>
              </a:r>
              <a:endParaRPr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B1F4E-524B-6727-2EA4-C9105A8FF6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092" y="8212752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9399763" y="-3038911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5045806" y="7064952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2468" y="-1417969"/>
            <a:ext cx="2558012" cy="2558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6"/>
          <p:cNvGrpSpPr/>
          <p:nvPr/>
        </p:nvGrpSpPr>
        <p:grpSpPr>
          <a:xfrm>
            <a:off x="495866" y="1846792"/>
            <a:ext cx="4799475" cy="6018191"/>
            <a:chOff x="-8331200" y="-1048066"/>
            <a:chExt cx="6399300" cy="8024255"/>
          </a:xfrm>
        </p:grpSpPr>
        <p:sp>
          <p:nvSpPr>
            <p:cNvPr id="316" name="Google Shape;316;p26"/>
            <p:cNvSpPr txBox="1"/>
            <p:nvPr/>
          </p:nvSpPr>
          <p:spPr>
            <a:xfrm>
              <a:off x="-8331200" y="4851247"/>
              <a:ext cx="6399291" cy="212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 err="1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AarogyaMitra</a:t>
              </a:r>
              <a:r>
                <a:rPr lang="en-US" sz="1999" b="0" i="0" u="none" strike="noStrike" cap="none" dirty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AI – Your Voice-First GenAI Copilot for Health Diagnosis &amp; Insurance Literacy</a:t>
              </a:r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6"/>
            <p:cNvSpPr txBox="1"/>
            <p:nvPr/>
          </p:nvSpPr>
          <p:spPr>
            <a:xfrm>
              <a:off x="-8331200" y="-1048066"/>
              <a:ext cx="6399300" cy="547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 dirty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picture is worth a thousand words</a:t>
              </a:r>
              <a:endParaRPr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0E97C60-2F2B-6F18-4156-737815A893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209" b="-768"/>
          <a:stretch/>
        </p:blipFill>
        <p:spPr>
          <a:xfrm>
            <a:off x="6283912" y="475831"/>
            <a:ext cx="11330421" cy="8973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17E6E-2353-D982-CEB9-2D6FBCCDF0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Table Of Contents</a:t>
            </a:r>
            <a:endParaRPr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085215"/>
            <a:chOff x="0" y="-28575"/>
            <a:chExt cx="3654284" cy="144695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999" b="1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Problem Statement</a:t>
              </a:r>
              <a:endParaRPr b="1" dirty="0"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About Us</a:t>
              </a:r>
              <a:endParaRPr dirty="0"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7798915" y="8144402"/>
            <a:ext cx="2740713" cy="1085215"/>
            <a:chOff x="0" y="-28575"/>
            <a:chExt cx="3654284" cy="144695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999" b="1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Technology Stack</a:t>
              </a:r>
              <a:endParaRPr b="1" dirty="0"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Our Solution Features</a:t>
              </a:r>
              <a:endParaRPr b="1" dirty="0"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2808028"/>
            <a:chOff x="0" y="-28575"/>
            <a:chExt cx="3658755" cy="3744036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2871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999" b="1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Market Impact and Buyers</a:t>
              </a: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999" b="1" dirty="0">
                  <a:solidFill>
                    <a:srgbClr val="171616"/>
                  </a:solidFill>
                  <a:latin typeface="Nunito Light"/>
                  <a:sym typeface="Nunito Light"/>
                </a:rPr>
                <a:t>Competitor Landscape</a:t>
              </a: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999" b="1" dirty="0">
                  <a:solidFill>
                    <a:srgbClr val="171616"/>
                  </a:solidFill>
                  <a:latin typeface="Nunito Light"/>
                  <a:sym typeface="Nunito Light"/>
                </a:rPr>
                <a:t>Pricing</a:t>
              </a: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999" b="1" dirty="0">
                  <a:solidFill>
                    <a:srgbClr val="171616"/>
                  </a:solidFill>
                  <a:latin typeface="Nunito Light"/>
                  <a:sym typeface="Nunito Light"/>
                </a:rPr>
                <a:t>Call to Action</a:t>
              </a:r>
              <a:endParaRPr b="1" dirty="0"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430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Stats &amp; Numbers</a:t>
              </a:r>
              <a:endParaRPr dirty="0"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E20E3E-D077-85CC-0F58-C36392CDBA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522279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488100">
            <a:off x="5553418" y="-65785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5021550" y="294215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35"/>
          <p:cNvGrpSpPr/>
          <p:nvPr/>
        </p:nvGrpSpPr>
        <p:grpSpPr>
          <a:xfrm>
            <a:off x="2852098" y="2579552"/>
            <a:ext cx="13059355" cy="3433718"/>
            <a:chOff x="0" y="-104775"/>
            <a:chExt cx="7934814" cy="6934210"/>
          </a:xfrm>
        </p:grpSpPr>
        <p:sp>
          <p:nvSpPr>
            <p:cNvPr id="504" name="Google Shape;504;p35"/>
            <p:cNvSpPr txBox="1"/>
            <p:nvPr/>
          </p:nvSpPr>
          <p:spPr>
            <a:xfrm>
              <a:off x="0" y="-104775"/>
              <a:ext cx="7477949" cy="17232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 dirty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Thank You</a:t>
              </a:r>
              <a:endParaRPr dirty="0"/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196194" y="2130605"/>
              <a:ext cx="7738620" cy="4698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"Understanding your health and your rights shouldn't require a translator or a lawyer. In a country of a billion dreams, healthcare clarity must be a birthright."</a:t>
              </a:r>
              <a:endParaRPr sz="3600" dirty="0"/>
            </a:p>
          </p:txBody>
        </p:sp>
      </p:grpSp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8252345" y="547454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-4664174" y="-433030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575388" y="281424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12666191" y="-2996547"/>
            <a:ext cx="7044182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-551248" y="7359268"/>
            <a:ext cx="7044182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5ECF69-64FC-0524-F237-960737CE1B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463344">
            <a:off x="10518367" y="2871124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4599">
            <a:off x="5571534" y="5524779"/>
            <a:ext cx="2151670" cy="215167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Meet Our Team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1512708" y="6613542"/>
            <a:ext cx="4124649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Subhadeep</a:t>
            </a:r>
            <a:r>
              <a:rPr lang="en-US" sz="1999" b="1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Mondal , </a:t>
            </a:r>
          </a:p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>
                <a:latin typeface="Nunito Sans"/>
                <a:sym typeface="Nunito Sans"/>
              </a:rPr>
              <a:t>Developer</a:t>
            </a:r>
            <a:endParaRPr dirty="0"/>
          </a:p>
        </p:txBody>
      </p:sp>
      <p:sp>
        <p:nvSpPr>
          <p:cNvPr id="248" name="Google Shape;248;p22"/>
          <p:cNvSpPr txBox="1"/>
          <p:nvPr/>
        </p:nvSpPr>
        <p:spPr>
          <a:xfrm>
            <a:off x="1492906" y="7681165"/>
            <a:ext cx="4124649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5 years experienced in AI/ML Developer</a:t>
            </a:r>
            <a:endParaRPr dirty="0"/>
          </a:p>
        </p:txBody>
      </p:sp>
      <p:sp>
        <p:nvSpPr>
          <p:cNvPr id="249" name="Google Shape;249;p22"/>
          <p:cNvSpPr txBox="1"/>
          <p:nvPr/>
        </p:nvSpPr>
        <p:spPr>
          <a:xfrm>
            <a:off x="8231085" y="6706203"/>
            <a:ext cx="4124649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Rohan Bhowmik </a:t>
            </a:r>
          </a:p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>
                <a:latin typeface="Nunito Sans"/>
                <a:sym typeface="Nunito Sans"/>
              </a:rPr>
              <a:t>Developer</a:t>
            </a:r>
            <a:endParaRPr dirty="0"/>
          </a:p>
        </p:txBody>
      </p:sp>
      <p:sp>
        <p:nvSpPr>
          <p:cNvPr id="250" name="Google Shape;250;p22"/>
          <p:cNvSpPr txBox="1"/>
          <p:nvPr/>
        </p:nvSpPr>
        <p:spPr>
          <a:xfrm>
            <a:off x="8841658" y="7739852"/>
            <a:ext cx="3334479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2 years experience in Cloud, DevOps, Python</a:t>
            </a:r>
            <a:endParaRPr dirty="0"/>
          </a:p>
        </p:txBody>
      </p:sp>
      <p:sp>
        <p:nvSpPr>
          <p:cNvPr id="251" name="Google Shape;251;p22"/>
          <p:cNvSpPr txBox="1"/>
          <p:nvPr/>
        </p:nvSpPr>
        <p:spPr>
          <a:xfrm>
            <a:off x="12123063" y="6784463"/>
            <a:ext cx="4124649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Rajat Pal</a:t>
            </a:r>
          </a:p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>
                <a:latin typeface="Nunito Sans"/>
                <a:sym typeface="Nunito Sans"/>
              </a:rPr>
              <a:t>Solution Architect</a:t>
            </a:r>
            <a:endParaRPr dirty="0"/>
          </a:p>
        </p:txBody>
      </p:sp>
      <p:sp>
        <p:nvSpPr>
          <p:cNvPr id="252" name="Google Shape;252;p22"/>
          <p:cNvSpPr txBox="1"/>
          <p:nvPr/>
        </p:nvSpPr>
        <p:spPr>
          <a:xfrm>
            <a:off x="13198005" y="7717923"/>
            <a:ext cx="2342194" cy="215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25 years experience in IT, AI/GenAI , Business Strategy, Solution Architect, Product Strategy</a:t>
            </a:r>
            <a:endParaRPr dirty="0"/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1110350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361518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9;p22">
            <a:extLst>
              <a:ext uri="{FF2B5EF4-FFF2-40B4-BE49-F238E27FC236}">
                <a16:creationId xmlns:a16="http://schemas.microsoft.com/office/drawing/2014/main" id="{1901C859-18CE-4D32-D673-8A87D5FF28CB}"/>
              </a:ext>
            </a:extLst>
          </p:cNvPr>
          <p:cNvSpPr txBox="1"/>
          <p:nvPr/>
        </p:nvSpPr>
        <p:spPr>
          <a:xfrm>
            <a:off x="5433440" y="6727240"/>
            <a:ext cx="4124649" cy="1292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Ayan Satt</a:t>
            </a:r>
          </a:p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dirty="0">
                <a:latin typeface="Nunito Sans"/>
                <a:ea typeface="Nunito Sans"/>
                <a:cs typeface="Nunito Sans"/>
                <a:sym typeface="Nunito Sans"/>
              </a:rPr>
              <a:t>Developer</a:t>
            </a:r>
          </a:p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dirty="0"/>
          </a:p>
        </p:txBody>
      </p:sp>
      <p:sp>
        <p:nvSpPr>
          <p:cNvPr id="4" name="Google Shape;250;p22">
            <a:extLst>
              <a:ext uri="{FF2B5EF4-FFF2-40B4-BE49-F238E27FC236}">
                <a16:creationId xmlns:a16="http://schemas.microsoft.com/office/drawing/2014/main" id="{B0954EE4-D195-D129-0F96-8B499E062EF3}"/>
              </a:ext>
            </a:extLst>
          </p:cNvPr>
          <p:cNvSpPr txBox="1"/>
          <p:nvPr/>
        </p:nvSpPr>
        <p:spPr>
          <a:xfrm>
            <a:off x="5617491" y="7747378"/>
            <a:ext cx="3257375" cy="86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2 years experienced in web development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B6070-4212-FF64-0162-4E1033321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847" y="3407869"/>
            <a:ext cx="1910472" cy="2846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95601-0CAE-32CF-4B17-F2C5E416A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0068" y="3353614"/>
            <a:ext cx="2562129" cy="2901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448C59-6751-EF43-B3E8-C03D45311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5105" y="3465989"/>
            <a:ext cx="2405528" cy="2876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E32108-BDC4-609E-6209-7AD1D368D4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0890" y="3353614"/>
            <a:ext cx="2244282" cy="32061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6F1F44-B2A4-92CF-7227-515D1C8C6F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25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Problem Statement</a:t>
            </a:r>
            <a:endParaRPr dirty="0"/>
          </a:p>
        </p:txBody>
      </p:sp>
      <p:sp>
        <p:nvSpPr>
          <p:cNvPr id="106" name="Google Shape;106;p14"/>
          <p:cNvSpPr txBox="1"/>
          <p:nvPr/>
        </p:nvSpPr>
        <p:spPr>
          <a:xfrm>
            <a:off x="8235206" y="1471101"/>
            <a:ext cx="8739281" cy="542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90% of insured Indians don’t understand their policies – leading to claim rejections and mistrust. (Source: </a:t>
            </a:r>
            <a:r>
              <a:rPr lang="en-US" sz="28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PolicyBazaar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 survey, 2022)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Complex medical reports and prescriptions leave users confused about diagnosis.83% of rural Indians struggle with digital text-based apps. (Source: IAMAI Digital India report, 2023)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India has only 1 claims advisor per 20,000 insured in Tier 2/3 cities. (IRDAI Annual Report)</a:t>
            </a:r>
            <a:endParaRPr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C48E88-15F9-E479-F6AC-D5923E3B54A6}"/>
              </a:ext>
            </a:extLst>
          </p:cNvPr>
          <p:cNvSpPr txBox="1"/>
          <p:nvPr/>
        </p:nvSpPr>
        <p:spPr>
          <a:xfrm>
            <a:off x="7585023" y="7405141"/>
            <a:ext cx="10702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71616"/>
                </a:solidFill>
                <a:latin typeface="Nunito Light"/>
              </a:rPr>
              <a:t>Challenge: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How can we use GenAI to help </a:t>
            </a:r>
            <a:r>
              <a:rPr lang="en-US" sz="2800" b="1" dirty="0">
                <a:solidFill>
                  <a:srgbClr val="171616"/>
                </a:solidFill>
                <a:latin typeface="Nunito Light"/>
              </a:rPr>
              <a:t>patients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 easily understand their diagnosis, know what’s covered in their health insurance, and file claims smoothly—especially in their own language?</a:t>
            </a:r>
            <a:endParaRPr lang="en-IN" sz="2800" dirty="0">
              <a:solidFill>
                <a:srgbClr val="171616"/>
              </a:solidFill>
              <a:latin typeface="Nuni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D91DB-051F-576D-EC2D-BFDB90196B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C74BAF79-D11F-60F8-5CEF-61ED361C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917CC838-6C1D-6BD3-4FB0-98CC46F03E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F5FBEAF-3978-DB32-4638-93AD1169D6F0}"/>
              </a:ext>
            </a:extLst>
          </p:cNvPr>
          <p:cNvSpPr txBox="1"/>
          <p:nvPr/>
        </p:nvSpPr>
        <p:spPr>
          <a:xfrm>
            <a:off x="1190227" y="3529037"/>
            <a:ext cx="5018927" cy="25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Key Features (Overview)</a:t>
            </a:r>
            <a:endParaRPr dirty="0"/>
          </a:p>
        </p:txBody>
      </p:sp>
      <p:sp>
        <p:nvSpPr>
          <p:cNvPr id="106" name="Google Shape;106;p14">
            <a:extLst>
              <a:ext uri="{FF2B5EF4-FFF2-40B4-BE49-F238E27FC236}">
                <a16:creationId xmlns:a16="http://schemas.microsoft.com/office/drawing/2014/main" id="{C762AFAD-2D74-CB93-8C77-A79254296755}"/>
              </a:ext>
            </a:extLst>
          </p:cNvPr>
          <p:cNvSpPr txBox="1"/>
          <p:nvPr/>
        </p:nvSpPr>
        <p:spPr>
          <a:xfrm>
            <a:off x="8235206" y="1471101"/>
            <a:ext cx="8739281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1. Symptom-to-Policy Coverage Assistant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2. OCR + Diagnosis Extraction from Prescriptions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3. Voice-first Bharat Assistant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4. Claim Filing Guidance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5. Centralized Admin Portal &amp;  Evaluation and Feedback Cycle </a:t>
            </a:r>
            <a:endParaRPr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47AB9C16-BFF4-E962-E07E-C55CF2B3EC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494B6FF7-396A-E053-EB70-D3922C8708B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4632B049-50F4-BA5A-0BE7-0A551940DE3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0D671070-F582-3092-24F5-FF74D4944B5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A98BE-72FA-49D6-6680-8F85393FC331}"/>
              </a:ext>
            </a:extLst>
          </p:cNvPr>
          <p:cNvSpPr txBox="1"/>
          <p:nvPr/>
        </p:nvSpPr>
        <p:spPr>
          <a:xfrm>
            <a:off x="7137316" y="8055210"/>
            <a:ext cx="10702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71616"/>
                </a:solidFill>
                <a:latin typeface="Nunito Light"/>
              </a:rPr>
              <a:t>All integrated into a lightweight GenAI app</a:t>
            </a:r>
            <a:endParaRPr lang="en-IN" sz="2800" dirty="0">
              <a:solidFill>
                <a:srgbClr val="171616"/>
              </a:solidFill>
              <a:latin typeface="Nuni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9EF26-5CCC-5A8B-2D97-78B5493A7B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25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6F29EA2-F751-3981-18AD-862B38F4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B97E8CA1-50B9-65A8-9676-176C3B2E94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64B64333-3A14-6CF8-3F60-B16F36561980}"/>
              </a:ext>
            </a:extLst>
          </p:cNvPr>
          <p:cNvSpPr txBox="1"/>
          <p:nvPr/>
        </p:nvSpPr>
        <p:spPr>
          <a:xfrm>
            <a:off x="1792824" y="2265833"/>
            <a:ext cx="5018927" cy="646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Feature 1 – Symptom-to-Policy Coverage Assistant</a:t>
            </a:r>
            <a:endParaRPr dirty="0"/>
          </a:p>
        </p:txBody>
      </p:sp>
      <p:sp>
        <p:nvSpPr>
          <p:cNvPr id="106" name="Google Shape;106;p14">
            <a:extLst>
              <a:ext uri="{FF2B5EF4-FFF2-40B4-BE49-F238E27FC236}">
                <a16:creationId xmlns:a16="http://schemas.microsoft.com/office/drawing/2014/main" id="{EF84CC93-5F6E-E4A3-32D7-FFA4DEA920CC}"/>
              </a:ext>
            </a:extLst>
          </p:cNvPr>
          <p:cNvSpPr txBox="1"/>
          <p:nvPr/>
        </p:nvSpPr>
        <p:spPr>
          <a:xfrm>
            <a:off x="8235206" y="1471101"/>
            <a:ext cx="8739281" cy="542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User enters symptoms (text/voice) or uploads a Prescription.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GenAI maps symptoms to ICD-10 disease diagnosis using medical LLMs.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Matches diagnosis to user’s health policy terms (via IRDAI/insurer-specific rules).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Displays simple output: e.g., “Your policy covers this under daycare.” and also gives reasoning behind if not covered</a:t>
            </a:r>
            <a:endParaRPr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E960CF94-BBE7-2C23-EF54-0C8FCDBF68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F3B5D95B-4D1E-7227-6965-D3D701783C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0D533E14-9852-A502-0E84-78130592500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53AEEA8A-325B-BEDC-552B-2E5E9F5AE2B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80C4C-1FC5-E998-85FB-14313879D86A}"/>
              </a:ext>
            </a:extLst>
          </p:cNvPr>
          <p:cNvSpPr txBox="1"/>
          <p:nvPr/>
        </p:nvSpPr>
        <p:spPr>
          <a:xfrm>
            <a:off x="7253357" y="7069128"/>
            <a:ext cx="10702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Financial empowerment </a:t>
            </a:r>
            <a:br>
              <a:rPr lang="en-US" sz="3600" dirty="0"/>
            </a:br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Diagnosis + eligibility in one click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164CE-8A1D-534C-0E69-FC0A003293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5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2BCF96FA-3518-D715-46B3-C46945E6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6E1E6122-0340-6AC4-A192-CB52612EE1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9C14640C-9B6C-2194-124B-F373DC8E87F9}"/>
              </a:ext>
            </a:extLst>
          </p:cNvPr>
          <p:cNvSpPr txBox="1"/>
          <p:nvPr/>
        </p:nvSpPr>
        <p:spPr>
          <a:xfrm>
            <a:off x="1902764" y="2100695"/>
            <a:ext cx="5018927" cy="775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Feature 2 – OCR + Diagnosis from Prescription / Lab Report</a:t>
            </a:r>
            <a:endParaRPr dirty="0"/>
          </a:p>
        </p:txBody>
      </p:sp>
      <p:sp>
        <p:nvSpPr>
          <p:cNvPr id="106" name="Google Shape;106;p14">
            <a:extLst>
              <a:ext uri="{FF2B5EF4-FFF2-40B4-BE49-F238E27FC236}">
                <a16:creationId xmlns:a16="http://schemas.microsoft.com/office/drawing/2014/main" id="{C4A6858B-B543-6103-7B9C-3741256F4515}"/>
              </a:ext>
            </a:extLst>
          </p:cNvPr>
          <p:cNvSpPr txBox="1"/>
          <p:nvPr/>
        </p:nvSpPr>
        <p:spPr>
          <a:xfrm>
            <a:off x="8131049" y="1767436"/>
            <a:ext cx="8739281" cy="361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User uploads doctor prescription or lab report (PDF/image).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OCR extracts relevant text using Tesseract/</a:t>
            </a:r>
            <a:r>
              <a:rPr lang="en-US" sz="28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DocTR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.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GenAI summarizes diagnosis in plain language.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Matches result with insurance policy coverage.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Answers queries in simple English</a:t>
            </a:r>
            <a:endParaRPr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604D3D8A-EB3F-794C-DAA4-BE041CEB96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E93DD0E4-D6CC-8D1A-C752-0B9FF0867D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78A91BBB-C7F8-C10C-F5BE-C51A9D0014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9EB92722-03F1-4D56-7983-0BD7C46BD42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80215-4200-90C5-099D-0E02D72E5E96}"/>
              </a:ext>
            </a:extLst>
          </p:cNvPr>
          <p:cNvSpPr txBox="1"/>
          <p:nvPr/>
        </p:nvSpPr>
        <p:spPr>
          <a:xfrm>
            <a:off x="7253357" y="7069128"/>
            <a:ext cx="10702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No need to decode medical jargon</a:t>
            </a:r>
            <a:br>
              <a:rPr lang="en-US" sz="3600" dirty="0"/>
            </a:br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Instant answer: “Covered” / “Not Covered”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2EF81-E4A7-897F-C101-73CDB5175B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57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09FB0FF0-CF64-3420-2A3B-09A4774D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9FC74818-7D37-43BE-3C97-B9EFCE9D00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AB8E98E7-1B5C-D1D2-ED62-8E13BEA2E3E1}"/>
              </a:ext>
            </a:extLst>
          </p:cNvPr>
          <p:cNvSpPr txBox="1"/>
          <p:nvPr/>
        </p:nvSpPr>
        <p:spPr>
          <a:xfrm>
            <a:off x="1902764" y="2100695"/>
            <a:ext cx="5018927" cy="646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Feature 3 – Voice-First Bharat Assistant, (Multilingual)</a:t>
            </a:r>
            <a:endParaRPr dirty="0"/>
          </a:p>
        </p:txBody>
      </p:sp>
      <p:sp>
        <p:nvSpPr>
          <p:cNvPr id="106" name="Google Shape;106;p14">
            <a:extLst>
              <a:ext uri="{FF2B5EF4-FFF2-40B4-BE49-F238E27FC236}">
                <a16:creationId xmlns:a16="http://schemas.microsoft.com/office/drawing/2014/main" id="{CEEE9231-6F42-0C8C-F679-034B6E108234}"/>
              </a:ext>
            </a:extLst>
          </p:cNvPr>
          <p:cNvSpPr txBox="1"/>
          <p:nvPr/>
        </p:nvSpPr>
        <p:spPr>
          <a:xfrm>
            <a:off x="8131049" y="1767436"/>
            <a:ext cx="8739281" cy="241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Speak in Hindi, Tamil, Marathi: “</a:t>
            </a:r>
            <a:r>
              <a:rPr lang="hi-IN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मुझे दावा कैसे करना है?”</a:t>
            </a:r>
            <a:endParaRPr lang="en-IN"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Whisper (open-source) converts voice to text.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GenAI + NLU interprets query.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Retrieves policy-specific help or coverage detail.</a:t>
            </a:r>
            <a:endParaRPr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559A6DAB-ECF7-E9CD-9640-B3B66A0EDE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076B9349-590F-34A9-AC83-2978656621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146430B1-5C6F-474B-1138-154D3263A6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24168C29-6E66-7A91-DF8F-B144D3E0310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B504D2-6B4C-7D08-605E-CD5D305285A3}"/>
              </a:ext>
            </a:extLst>
          </p:cNvPr>
          <p:cNvSpPr txBox="1"/>
          <p:nvPr/>
        </p:nvSpPr>
        <p:spPr>
          <a:xfrm>
            <a:off x="7253357" y="7069128"/>
            <a:ext cx="10702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Inclusive, accessible</a:t>
            </a:r>
            <a:br>
              <a:rPr lang="en-US" sz="3600" dirty="0"/>
            </a:br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Trusted experience for 70 crore Indians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9EEB9-FDF8-30EC-71D8-AC87E16560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8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305C079-02A9-47A7-B8B3-C3991BFE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25E30ADA-594F-F334-DE25-FFBD72BBEA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4990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F198B39B-1B5F-A880-49B1-E109471AF8B4}"/>
              </a:ext>
            </a:extLst>
          </p:cNvPr>
          <p:cNvSpPr txBox="1"/>
          <p:nvPr/>
        </p:nvSpPr>
        <p:spPr>
          <a:xfrm>
            <a:off x="1902764" y="2100695"/>
            <a:ext cx="5018927" cy="387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Feature 4 – Claim Filing Guidance</a:t>
            </a:r>
            <a:endParaRPr dirty="0"/>
          </a:p>
        </p:txBody>
      </p:sp>
      <p:sp>
        <p:nvSpPr>
          <p:cNvPr id="106" name="Google Shape;106;p14">
            <a:extLst>
              <a:ext uri="{FF2B5EF4-FFF2-40B4-BE49-F238E27FC236}">
                <a16:creationId xmlns:a16="http://schemas.microsoft.com/office/drawing/2014/main" id="{EE6B4080-745D-8896-8F82-1CABD7BBE5FB}"/>
              </a:ext>
            </a:extLst>
          </p:cNvPr>
          <p:cNvSpPr txBox="1"/>
          <p:nvPr/>
        </p:nvSpPr>
        <p:spPr>
          <a:xfrm>
            <a:off x="8131049" y="1767436"/>
            <a:ext cx="8739281" cy="48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</a:t>
            </a: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hrough a user-friendly chat interface either text or voice users asks any assistance needed while filing claim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The queries can be from complex scenarios for which getting answer directly from the claim filing manual can be tough</a:t>
            </a:r>
          </a:p>
          <a:p>
            <a:pPr marL="342900" marR="0" lvl="0" indent="-3429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The responses are detailed with clear analysis for the scenario</a:t>
            </a:r>
            <a:endParaRPr sz="28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2" name="Google Shape;112;p14">
            <a:extLst>
              <a:ext uri="{FF2B5EF4-FFF2-40B4-BE49-F238E27FC236}">
                <a16:creationId xmlns:a16="http://schemas.microsoft.com/office/drawing/2014/main" id="{DBD5F79C-0060-377E-C373-D496BF4F20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>
            <a:extLst>
              <a:ext uri="{FF2B5EF4-FFF2-40B4-BE49-F238E27FC236}">
                <a16:creationId xmlns:a16="http://schemas.microsoft.com/office/drawing/2014/main" id="{3299A186-523E-2C6C-FAC2-5FCA43549B1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extLst>
              <a:ext uri="{FF2B5EF4-FFF2-40B4-BE49-F238E27FC236}">
                <a16:creationId xmlns:a16="http://schemas.microsoft.com/office/drawing/2014/main" id="{4A873E3C-0135-0507-C148-EA553206585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extLst>
              <a:ext uri="{FF2B5EF4-FFF2-40B4-BE49-F238E27FC236}">
                <a16:creationId xmlns:a16="http://schemas.microsoft.com/office/drawing/2014/main" id="{EC8386CC-12D0-A7DA-6572-40CA3F8154E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162B8-3768-B96D-9E6A-B974BA7186F1}"/>
              </a:ext>
            </a:extLst>
          </p:cNvPr>
          <p:cNvSpPr txBox="1"/>
          <p:nvPr/>
        </p:nvSpPr>
        <p:spPr>
          <a:xfrm>
            <a:off x="7253357" y="7069128"/>
            <a:ext cx="10702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Simplified Claim Filing Assist</a:t>
            </a:r>
            <a:br>
              <a:rPr lang="en-US" sz="3600" dirty="0"/>
            </a:br>
            <a:r>
              <a:rPr lang="en-US" sz="3600" dirty="0"/>
              <a:t>✅ </a:t>
            </a:r>
            <a:r>
              <a:rPr lang="en-US" sz="2800" dirty="0">
                <a:solidFill>
                  <a:srgbClr val="171616"/>
                </a:solidFill>
                <a:latin typeface="Nunito Light"/>
              </a:rPr>
              <a:t>Enabling members filing their claim with confidence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972D0-6E96-D801-14CF-EC1DF8E72A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518" y="0"/>
            <a:ext cx="1703021" cy="147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65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1174</Words>
  <Application>Microsoft Office PowerPoint</Application>
  <PresentationFormat>Custom</PresentationFormat>
  <Paragraphs>162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Nunito Sans Black</vt:lpstr>
      <vt:lpstr>Calibri</vt:lpstr>
      <vt:lpstr>Nunito Sans</vt:lpstr>
      <vt:lpstr>Nunito Sans ExtraLight</vt:lpstr>
      <vt:lpstr>Nunito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Rajat Pal</dc:creator>
  <cp:lastModifiedBy>Rajat Pal</cp:lastModifiedBy>
  <cp:revision>18</cp:revision>
  <dcterms:modified xsi:type="dcterms:W3CDTF">2025-04-20T03:06:27Z</dcterms:modified>
</cp:coreProperties>
</file>